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1" r:id="rId6"/>
    <p:sldId id="259" r:id="rId7"/>
    <p:sldId id="272" r:id="rId8"/>
    <p:sldId id="268" r:id="rId9"/>
    <p:sldId id="269" r:id="rId10"/>
    <p:sldId id="260" r:id="rId11"/>
    <p:sldId id="274" r:id="rId12"/>
    <p:sldId id="265" r:id="rId13"/>
    <p:sldId id="273" r:id="rId14"/>
    <p:sldId id="267" r:id="rId15"/>
    <p:sldId id="266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FEF367-B023-42AA-B5B2-A9C1A8B1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A3C48EF-BB58-45F5-B89A-27DD7BCF1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347893-AF53-4968-B2B5-8490A3EC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7FFB1E-B6AB-4AFD-AD19-9BD006F2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D755AD-FB94-4004-92A3-D94E15E0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10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40C714-4536-428D-B602-715D188F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DB06E0E-B4D1-4103-9EE0-EB2BAC830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852A4F-D70D-4D40-936F-A9A8A2C2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C93E61-A817-41F1-82F4-70D94633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51BFCB-34F4-4032-8131-CE98FA64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379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ECD5FF6-BC15-47BC-B4F0-448BD091D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01D8479-697B-4C7C-8264-2A9529BBF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083F89-60E1-445D-A20A-8CA8D61A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1D9973-1B9B-4631-A954-D98015C3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C3AEB0-4F67-4BB9-A782-29B20D60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936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BD1E7A-D959-4767-9590-BD069623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A3B047-3D32-447D-BB64-2A468DEE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18A53E4-F493-433C-AAA0-D06C565A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36C223-142E-422D-8FD5-76E8F82C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EC98FA-019D-4D7B-84C9-7BC250C3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9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454288-5D06-4D5C-A755-C3E3EB60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0AE9C30-6E5E-438B-BF69-8F57A98C7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B0E8A2-102D-4664-8A05-F7CABE37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651986-D7F0-4F65-AD8A-F9F39D3DD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8B5A8D-8E16-489A-8C9A-80DAEE75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9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09492D-2A7E-479B-AB4E-E34DDE39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F5387A-5446-4E03-9321-A8F2A0800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5B21741-8BEF-4933-9141-301033692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18BA8C2-BDFC-4698-B115-AA037D83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C05270-68B5-4C2C-A37B-43D2F4F5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30A0E0C-4EFB-43E0-8910-38BDF29E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54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34BE14-02AE-469D-8F9B-DC83C6D8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6CA8D7-CFAE-4415-B487-79C744F1B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D77118-C6BF-48EF-AE97-8AF23398E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50CF353-04AD-40B9-BCE0-5F04A23C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5CFC2B7-4A4F-4AB0-8D23-919E10608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FA9C540-8D36-4172-A264-8A395C02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6955573-E2E3-4060-862E-BC0D5488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944EBEA-8443-4244-95C8-DC5154CD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5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9913BC-74E8-4F75-AFF5-E3B55519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B983099-E955-46BC-9329-D375DEE8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F06C6E-654C-4D9F-BD35-7B93FD31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E8DEDF5-D0DC-4CCC-B4ED-306DBED7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92BC259-7989-4F49-9732-4A8001D3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2565292-B3F0-482A-869D-814D30E0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035FB5-3294-432F-A3C8-139D480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67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D09A67-8A90-43BD-AAA4-F16E0B26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B145A6-3FC5-4BAF-B1F7-37157784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252D34-CCB6-4D1C-A626-A47F8A1C5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95C179B-A67A-4BD9-993E-4758B802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323D712-C34D-4A51-8A52-C0B7BD22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17D6A0-1EEF-4C66-8352-91749865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882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38C09F-511D-4397-A299-C46EFF8F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8E8981A-20DD-4252-B3F9-6ECC8CFA7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FB5C7EC-722D-4ACB-AF27-F5394E4E0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6AD6947-A9AD-4440-814C-6CFFFBB6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5FE6723-659F-4029-BA1D-847DD694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636CC3-A2EC-4A33-BAD5-71467547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934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A149D7D-49BD-45B6-9F4D-1A9D0475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5A8C33E-BB05-41A1-91DB-B58D9F0A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9449A3-A32B-4A9B-97C3-EEB866D5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30081-C903-4EA2-9BFC-733F4DC9EE2E}" type="datetimeFigureOut">
              <a:rPr lang="hu-HU" smtClean="0"/>
              <a:t>2024. 11. 25.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ABB6D5-3F4D-4005-862A-5549855DC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2F3226-CAF5-4FBE-B7AA-1DD708EB0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0754C-81A6-4BC8-A6B9-0646CA0736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82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b.hu/static/kpl/u10000/u10000.h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wave-interference/latest/wave-interference_all.html?locale=hu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phet.colorado.edu/hu/simulations/wave-on-a-st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scak.cz/data/android/physicsatschool/template.php?s=atom_laser&amp;l=hu" TargetMode="External"/><Relationship Id="rId2" Type="http://schemas.openxmlformats.org/officeDocument/2006/relationships/hyperlink" Target="https://phet.colorado.edu/sims/cheerpj/lasers/latest/lasers.html?simulation=lasers&amp;locale=h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hyperlink" Target="https://www.youtube.com/watch?v=EmKQsSDlaa4&amp;t=2158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ologram%20vidi/holo2.mp4" TargetMode="External"/><Relationship Id="rId7" Type="http://schemas.openxmlformats.org/officeDocument/2006/relationships/image" Target="../media/image13.png"/><Relationship Id="rId2" Type="http://schemas.openxmlformats.org/officeDocument/2006/relationships/hyperlink" Target="hologram%20vidi/holo1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6000">
              <a:schemeClr val="accent1">
                <a:lumMod val="0"/>
                <a:lumOff val="100000"/>
              </a:schemeClr>
            </a:gs>
            <a:gs pos="8200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11343-6708-463B-89E4-D8F7266B4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686" y="1461155"/>
            <a:ext cx="4276627" cy="1282045"/>
          </a:xfrm>
          <a:effectLst>
            <a:outerShdw blurRad="50800" dist="63500" algn="r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HOLOGRÁFIA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C4DB6C4-9C56-4715-97E8-F99571B73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4943" y="2943045"/>
            <a:ext cx="5502112" cy="1655762"/>
          </a:xfr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63500" dir="2154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hu-HU" sz="3300" dirty="0">
                <a:solidFill>
                  <a:schemeClr val="bg1"/>
                </a:solidFill>
              </a:rPr>
              <a:t>Gábor Dénes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3300" dirty="0">
                <a:solidFill>
                  <a:schemeClr val="bg1"/>
                </a:solidFill>
              </a:rPr>
              <a:t>„A jövőt nem lehet előre megjósolni, de a jövőnket fel lehet találni.”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6FE402-9D10-495F-B0A6-625D30FDE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r="7404" b="1"/>
          <a:stretch/>
        </p:blipFill>
        <p:spPr>
          <a:xfrm>
            <a:off x="9634194" y="769611"/>
            <a:ext cx="2557806" cy="502834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  <a:effectLst>
            <a:outerShdw blurRad="50800" dist="38100" dir="13620000" sx="102000" sy="102000" algn="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EF7673D-3DA0-4970-82E7-CAC65907E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8" y="5943598"/>
            <a:ext cx="585217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7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1E9AAD-8BE0-49FA-8F47-09F88DF06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8" y="833560"/>
            <a:ext cx="11652315" cy="5802132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hu-HU" dirty="0"/>
              <a:t>A rögzítőanyag optikai sajátosságai </a:t>
            </a:r>
          </a:p>
          <a:p>
            <a:pPr lvl="1">
              <a:buFontTx/>
              <a:buChar char="-"/>
            </a:pPr>
            <a:r>
              <a:rPr lang="hu-HU" dirty="0"/>
              <a:t>Amplitúdóhologram (sötét, világos részek)</a:t>
            </a:r>
          </a:p>
          <a:p>
            <a:pPr lvl="1">
              <a:buFontTx/>
              <a:buChar char="-"/>
            </a:pPr>
            <a:r>
              <a:rPr lang="hu-HU" dirty="0"/>
              <a:t>Fázishologram (kisebb, nagyobb törésmutatójú részek)</a:t>
            </a:r>
          </a:p>
          <a:p>
            <a:pPr marL="514350" indent="-514350">
              <a:buAutoNum type="arabicPeriod" startAt="2"/>
            </a:pPr>
            <a:r>
              <a:rPr lang="hu-HU" dirty="0"/>
              <a:t>Lemezen rögzített interferenciacsíkok </a:t>
            </a:r>
          </a:p>
          <a:p>
            <a:pPr lvl="1">
              <a:buFontTx/>
              <a:buChar char="-"/>
            </a:pPr>
            <a:r>
              <a:rPr lang="hu-HU" dirty="0"/>
              <a:t>Tengely menti hologram (Gábor-hologram) in-line 0°</a:t>
            </a:r>
          </a:p>
          <a:p>
            <a:pPr lvl="1">
              <a:buFontTx/>
              <a:buChar char="-"/>
            </a:pPr>
            <a:r>
              <a:rPr lang="hu-HU" dirty="0"/>
              <a:t>Tengelyen kívüli hologram (</a:t>
            </a:r>
            <a:r>
              <a:rPr lang="hu-HU" dirty="0" err="1"/>
              <a:t>Leith</a:t>
            </a:r>
            <a:r>
              <a:rPr lang="hu-HU" dirty="0"/>
              <a:t>-</a:t>
            </a:r>
            <a:r>
              <a:rPr lang="hu-HU" dirty="0" err="1"/>
              <a:t>Upatnieks</a:t>
            </a:r>
            <a:r>
              <a:rPr lang="hu-HU" dirty="0"/>
              <a:t>-hologram) &lt;90°</a:t>
            </a:r>
          </a:p>
          <a:p>
            <a:pPr lvl="1">
              <a:buFontTx/>
              <a:buChar char="-"/>
            </a:pPr>
            <a:r>
              <a:rPr lang="hu-HU" dirty="0"/>
              <a:t>Hologram ellentétes nyalábokkal (</a:t>
            </a:r>
            <a:r>
              <a:rPr lang="hu-HU" dirty="0" err="1"/>
              <a:t>Denisyuk</a:t>
            </a:r>
            <a:r>
              <a:rPr lang="hu-HU" dirty="0"/>
              <a:t>-hologram) &gt;90°</a:t>
            </a:r>
          </a:p>
          <a:p>
            <a:pPr marL="0" indent="0">
              <a:buNone/>
            </a:pPr>
            <a:r>
              <a:rPr lang="hu-HU" dirty="0"/>
              <a:t>3. Tárgy, referenciaforrás, lemez helyzete  </a:t>
            </a:r>
          </a:p>
          <a:p>
            <a:pPr marL="457200" lvl="1" indent="0">
              <a:buNone/>
            </a:pPr>
            <a:r>
              <a:rPr lang="hu-HU" dirty="0"/>
              <a:t>(Képsík, </a:t>
            </a:r>
            <a:r>
              <a:rPr lang="hu-HU" dirty="0" err="1"/>
              <a:t>Fraunhofer</a:t>
            </a:r>
            <a:r>
              <a:rPr lang="hu-HU" dirty="0"/>
              <a:t>, </a:t>
            </a:r>
            <a:r>
              <a:rPr lang="hu-HU" dirty="0" err="1"/>
              <a:t>Fresnel</a:t>
            </a:r>
            <a:r>
              <a:rPr lang="hu-HU" dirty="0"/>
              <a:t>, Fourier)</a:t>
            </a:r>
          </a:p>
          <a:p>
            <a:pPr marL="0" indent="0">
              <a:buNone/>
            </a:pPr>
            <a:r>
              <a:rPr lang="hu-HU" dirty="0"/>
              <a:t>4. A fényérzékeny réteg vastagsága, a szomszédos interferenciamaximumok távolsága</a:t>
            </a:r>
          </a:p>
          <a:p>
            <a:pPr marL="457200" lvl="1" indent="0">
              <a:buNone/>
            </a:pPr>
            <a:r>
              <a:rPr lang="hu-HU" dirty="0"/>
              <a:t>-  Térfogati (3D) hologram</a:t>
            </a:r>
          </a:p>
          <a:p>
            <a:pPr lvl="1">
              <a:buFontTx/>
              <a:buChar char="-"/>
            </a:pPr>
            <a:r>
              <a:rPr lang="hu-HU" dirty="0"/>
              <a:t>Sík (2D) hologram</a:t>
            </a:r>
          </a:p>
          <a:p>
            <a:pPr marL="0" indent="0">
              <a:buNone/>
            </a:pPr>
            <a:r>
              <a:rPr lang="hu-HU" dirty="0"/>
              <a:t>5. Hologram élettartama  </a:t>
            </a:r>
          </a:p>
          <a:p>
            <a:pPr marL="457200" lvl="1" indent="0">
              <a:buNone/>
            </a:pPr>
            <a:r>
              <a:rPr lang="hu-HU" dirty="0"/>
              <a:t>(stacionárius, dinamikus)</a:t>
            </a:r>
          </a:p>
          <a:p>
            <a:pPr lvl="1">
              <a:buFontTx/>
              <a:buChar char="-"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FC96F373-D2B9-4062-A1D0-BF6307CBA870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821997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IV. Hologramok – osztályozás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21E0DF-17CF-4C0A-86B2-2776A92C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9A57CB-3061-4C2E-B321-AC2E33693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7" y="911224"/>
            <a:ext cx="11681633" cy="5674133"/>
          </a:xfrm>
        </p:spPr>
        <p:txBody>
          <a:bodyPr/>
          <a:lstStyle/>
          <a:p>
            <a:r>
              <a:rPr lang="hu-HU"/>
              <a:t>Rezgésmentes környezet </a:t>
            </a:r>
            <a:r>
              <a:rPr lang="hu-HU">
                <a:sym typeface="Wingdings" panose="05000000000000000000" pitchFamily="2" charset="2"/>
              </a:rPr>
              <a:t> holografikus asztal </a:t>
            </a:r>
            <a:br>
              <a:rPr lang="hu-HU">
                <a:sym typeface="Wingdings" panose="05000000000000000000" pitchFamily="2" charset="2"/>
              </a:rPr>
            </a:br>
            <a:r>
              <a:rPr lang="hu-HU">
                <a:sym typeface="Wingdings" panose="05000000000000000000" pitchFamily="2" charset="2"/>
              </a:rPr>
              <a:t>(lézer, nyalábosztó, tükrök, nyalábtágítók, lencsék, lemez)</a:t>
            </a:r>
          </a:p>
          <a:p>
            <a:r>
              <a:rPr lang="hu-HU">
                <a:solidFill>
                  <a:srgbClr val="FF0000"/>
                </a:solidFill>
                <a:sym typeface="Wingdings" panose="05000000000000000000" pitchFamily="2" charset="2"/>
              </a:rPr>
              <a:t>WARNING</a:t>
            </a:r>
            <a:r>
              <a:rPr lang="hu-HU">
                <a:sym typeface="Wingdings" panose="05000000000000000000" pitchFamily="2" charset="2"/>
              </a:rPr>
              <a:t>: “Ne nézz a nyalábba!” </a:t>
            </a:r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9802379-C781-48A9-BDFC-D1C7972BF672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793717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IV. Hologramok – gyakorlati holográfia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2946A06-DC52-4797-991F-FB1EB4F2C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4180" r="-98" b="21578"/>
          <a:stretch/>
        </p:blipFill>
        <p:spPr>
          <a:xfrm>
            <a:off x="0" y="2358000"/>
            <a:ext cx="12192000" cy="450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445589C-FCBB-4EE4-A08C-009BD0421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9F9AA8-02F9-447D-BF7D-E12155AC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80" y="892198"/>
            <a:ext cx="11633461" cy="57015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Mindenkinél van hologram. Ha máshol nem, a pénztárcában biztosan. </a:t>
            </a:r>
          </a:p>
          <a:p>
            <a:r>
              <a:rPr lang="hu-HU" dirty="0"/>
              <a:t>Látványhologram</a:t>
            </a:r>
          </a:p>
          <a:p>
            <a:pPr lvl="1">
              <a:buFontTx/>
              <a:buChar char="-"/>
            </a:pPr>
            <a:r>
              <a:rPr lang="hu-HU" dirty="0"/>
              <a:t>Reflexiós hologram (</a:t>
            </a:r>
            <a:r>
              <a:rPr lang="hu-HU" dirty="0" err="1"/>
              <a:t>Denisyuk</a:t>
            </a:r>
            <a:r>
              <a:rPr lang="hu-HU" dirty="0"/>
              <a:t>): díszítő kitűzők, képek</a:t>
            </a:r>
          </a:p>
          <a:p>
            <a:pPr lvl="1">
              <a:buFontTx/>
              <a:buChar char="-"/>
            </a:pPr>
            <a:r>
              <a:rPr lang="hu-HU" dirty="0"/>
              <a:t>Szivárványhologram (</a:t>
            </a:r>
            <a:r>
              <a:rPr lang="hu-HU" dirty="0" err="1"/>
              <a:t>Benton</a:t>
            </a:r>
            <a:r>
              <a:rPr lang="hu-HU" dirty="0"/>
              <a:t>)</a:t>
            </a:r>
          </a:p>
          <a:p>
            <a:pPr lvl="2">
              <a:buFontTx/>
              <a:buChar char="-"/>
            </a:pPr>
            <a:r>
              <a:rPr lang="hu-HU" dirty="0"/>
              <a:t>Préselt hologram (</a:t>
            </a:r>
            <a:r>
              <a:rPr lang="hu-HU" dirty="0" err="1"/>
              <a:t>domborhologram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>
                <a:sym typeface="Wingdings" panose="05000000000000000000" pitchFamily="2" charset="2"/>
              </a:rPr>
              <a:t> látvány, illusztráció, díszítés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>
                <a:sym typeface="Wingdings" panose="05000000000000000000" pitchFamily="2" charset="2"/>
              </a:rPr>
              <a:t> biztonságtechnika, hamisítás ellen: okmányok, bankkártya, papírpénz, bélyeg, koncertjegy, nemes borok címkéje</a:t>
            </a:r>
          </a:p>
          <a:p>
            <a:pPr lvl="1">
              <a:buFontTx/>
              <a:buChar char="-"/>
            </a:pPr>
            <a:r>
              <a:rPr lang="hu-HU" dirty="0"/>
              <a:t>Szintetizált hologram (fényképfelvétel-sorozat)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HOE </a:t>
            </a:r>
          </a:p>
          <a:p>
            <a:pPr lvl="1">
              <a:buFontTx/>
              <a:buChar char="-"/>
            </a:pPr>
            <a:r>
              <a:rPr lang="hu-HU" dirty="0"/>
              <a:t>Spektroszkópia, képfeldolgozás</a:t>
            </a:r>
          </a:p>
          <a:p>
            <a:pPr lvl="1">
              <a:buFontTx/>
              <a:buChar char="-"/>
            </a:pPr>
            <a:r>
              <a:rPr lang="hu-HU" dirty="0"/>
              <a:t>Optikai ellenőrzés, </a:t>
            </a:r>
            <a:r>
              <a:rPr lang="hu-HU" dirty="0" err="1"/>
              <a:t>interferometria</a:t>
            </a:r>
            <a:endParaRPr lang="hu-HU" dirty="0"/>
          </a:p>
          <a:p>
            <a:pPr lvl="1">
              <a:buFontTx/>
              <a:buChar char="-"/>
            </a:pPr>
            <a:r>
              <a:rPr lang="hu-HU" dirty="0"/>
              <a:t>Holografikus pásztázó </a:t>
            </a:r>
            <a:br>
              <a:rPr lang="hu-HU" dirty="0"/>
            </a:br>
            <a:r>
              <a:rPr lang="hu-HU" dirty="0"/>
              <a:t>(kódolvasó, lézernyomtató)</a:t>
            </a:r>
          </a:p>
          <a:p>
            <a:pPr lvl="1">
              <a:buFontTx/>
              <a:buChar char="-"/>
            </a:pPr>
            <a:r>
              <a:rPr lang="hu-HU" dirty="0"/>
              <a:t>Holografikus képernyő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E6F931A2-09C3-43B8-BB6D-DB3EB78DD5D7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793717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V. Alkalmazások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9CE7A58-5EC9-4E38-8568-DFBACC9E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60" y="3429000"/>
            <a:ext cx="4672670" cy="244934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5B2E6DC-37EC-4A59-99DD-4BE319465D69}"/>
              </a:ext>
            </a:extLst>
          </p:cNvPr>
          <p:cNvSpPr txBox="1"/>
          <p:nvPr/>
        </p:nvSpPr>
        <p:spPr>
          <a:xfrm>
            <a:off x="6851805" y="5866712"/>
            <a:ext cx="516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3"/>
              </a:rPr>
              <a:t>https://www.mnb.hu/static/kpl/u10000/u10000.htm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B5D67F9-AFFC-4C52-89B3-2AAC06DD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05CD07D-66A4-444C-9BA3-ABE223C7F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7748" y="1061605"/>
                <a:ext cx="11451671" cy="5557309"/>
              </a:xfrm>
            </p:spPr>
            <p:txBody>
              <a:bodyPr>
                <a:normAutofit/>
              </a:bodyPr>
              <a:lstStyle/>
              <a:p>
                <a:r>
                  <a:rPr lang="hu-HU" dirty="0"/>
                  <a:t>Holografikus interferometria </a:t>
                </a:r>
                <a:br>
                  <a:rPr lang="hu-HU" dirty="0"/>
                </a:br>
                <a:r>
                  <a:rPr lang="hu-HU" dirty="0"/>
                  <a:t>(Kettős expozíciójú hologram)</a:t>
                </a:r>
              </a:p>
              <a:p>
                <a:r>
                  <a:rPr lang="hu-HU" dirty="0"/>
                  <a:t>„Szintvonalazás„ (</a:t>
                </a:r>
                <a:r>
                  <a:rPr lang="hu-HU" dirty="0" err="1"/>
                  <a:t>kül</a:t>
                </a:r>
                <a:r>
                  <a:rPr lang="hu-HU" dirty="0"/>
                  <a:t>.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hu-HU" dirty="0">
                    <a:sym typeface="Wingdings" panose="05000000000000000000" pitchFamily="2" charset="2"/>
                  </a:rPr>
                  <a:t>lebegés</a:t>
                </a:r>
                <a:r>
                  <a:rPr lang="hu-HU" dirty="0"/>
                  <a:t>) </a:t>
                </a:r>
              </a:p>
              <a:p>
                <a:r>
                  <a:rPr lang="hu-HU" dirty="0"/>
                  <a:t>Impulzushologram (háromdimenziós portré)</a:t>
                </a:r>
              </a:p>
              <a:p>
                <a:r>
                  <a:rPr lang="hu-HU" dirty="0"/>
                  <a:t>Körbejárható hologramok (Szent Korona)</a:t>
                </a:r>
              </a:p>
              <a:p>
                <a:r>
                  <a:rPr lang="hu-HU" dirty="0"/>
                  <a:t>Információtárolás, titkosítás</a:t>
                </a:r>
              </a:p>
              <a:p>
                <a:r>
                  <a:rPr lang="hu-HU" b="1" dirty="0"/>
                  <a:t>Szórakoztatóipar</a:t>
                </a:r>
                <a:r>
                  <a:rPr lang="hu-HU" dirty="0"/>
                  <a:t> </a:t>
                </a:r>
                <a:r>
                  <a:rPr lang="hu-HU" dirty="0">
                    <a:sym typeface="Wingdings" panose="05000000000000000000" pitchFamily="2" charset="2"/>
                  </a:rPr>
                  <a:t> </a:t>
                </a:r>
                <a:r>
                  <a:rPr lang="hu-HU" dirty="0"/>
                  <a:t>cirkusz, film</a:t>
                </a:r>
              </a:p>
              <a:p>
                <a:r>
                  <a:rPr lang="hu-HU" dirty="0"/>
                  <a:t>Orvosi, sebészeti, autóipari</a:t>
                </a:r>
              </a:p>
              <a:p>
                <a:pPr marL="0" indent="0">
                  <a:buNone/>
                </a:pPr>
                <a:r>
                  <a:rPr lang="hu-HU" dirty="0"/>
                  <a:t>Sci-fi? </a:t>
                </a:r>
              </a:p>
              <a:p>
                <a:r>
                  <a:rPr lang="hu-HU" dirty="0"/>
                  <a:t>Karakterfelismerés, </a:t>
                </a:r>
                <a:r>
                  <a:rPr lang="hu-HU" dirty="0" err="1"/>
                  <a:t>panorámikus</a:t>
                </a:r>
                <a:r>
                  <a:rPr lang="hu-HU" dirty="0"/>
                  <a:t> holográfia, 3D televízió, </a:t>
                </a:r>
                <a:r>
                  <a:rPr lang="hu-HU" dirty="0" err="1"/>
                  <a:t>telepresence</a:t>
                </a:r>
                <a:endParaRPr lang="hu-HU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05CD07D-66A4-444C-9BA3-ABE223C7F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748" y="1061605"/>
                <a:ext cx="11451671" cy="5557309"/>
              </a:xfrm>
              <a:blipFill>
                <a:blip r:embed="rId2"/>
                <a:stretch>
                  <a:fillRect l="-1118" t="-175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ím 1">
            <a:extLst>
              <a:ext uri="{FF2B5EF4-FFF2-40B4-BE49-F238E27FC236}">
                <a16:creationId xmlns:a16="http://schemas.microsoft.com/office/drawing/2014/main" id="{1A23B705-E138-4CAA-8FD1-F6CC37286B51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1784290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V. Alkalmazások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CD67041-E316-46E1-A38E-9B8300C6C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1" y="1247299"/>
            <a:ext cx="3195866" cy="2686525"/>
          </a:xfrm>
          <a:prstGeom prst="rect">
            <a:avLst/>
          </a:prstGeom>
        </p:spPr>
      </p:pic>
      <p:sp>
        <p:nvSpPr>
          <p:cNvPr id="7" name="Jobb oldali kapcsos zárójel 6">
            <a:extLst>
              <a:ext uri="{FF2B5EF4-FFF2-40B4-BE49-F238E27FC236}">
                <a16:creationId xmlns:a16="http://schemas.microsoft.com/office/drawing/2014/main" id="{1CEF44BE-7B07-49C4-985E-31BE6C502ABB}"/>
              </a:ext>
            </a:extLst>
          </p:cNvPr>
          <p:cNvSpPr/>
          <p:nvPr/>
        </p:nvSpPr>
        <p:spPr>
          <a:xfrm>
            <a:off x="5226341" y="998799"/>
            <a:ext cx="92279" cy="89711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845693D-23DC-4159-A935-70BAACA18F65}"/>
              </a:ext>
            </a:extLst>
          </p:cNvPr>
          <p:cNvSpPr txBox="1"/>
          <p:nvPr/>
        </p:nvSpPr>
        <p:spPr>
          <a:xfrm>
            <a:off x="5525549" y="1247300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„holoshop”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7F5C455-1174-46EB-8BA8-0BE85A5E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80F119-F376-4B52-B198-24BF68204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30"/>
            <a:ext cx="10515600" cy="585231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„Mindezidáig az ember a természettel állt szemben, mostantól a saját természetével fog szemben állni” </a:t>
            </a:r>
          </a:p>
          <a:p>
            <a:pPr marL="0" indent="0" algn="ctr">
              <a:buNone/>
            </a:pPr>
            <a:r>
              <a:rPr lang="hu-HU" dirty="0"/>
              <a:t>– </a:t>
            </a:r>
            <a:r>
              <a:rPr lang="hu-HU" sz="2400" dirty="0"/>
              <a:t>írta Gábor Dénes az emberiség nagy, XX. századi problémái vizsgálatát célul tűző, </a:t>
            </a:r>
            <a:r>
              <a:rPr lang="hu-HU" sz="2400" i="1" dirty="0"/>
              <a:t>Találjuk fel a jövőt! </a:t>
            </a:r>
            <a:r>
              <a:rPr lang="hu-HU" sz="2400" dirty="0"/>
              <a:t>című, könyvméretű esszéjében.</a:t>
            </a:r>
            <a:endParaRPr lang="hu-HU" dirty="0"/>
          </a:p>
        </p:txBody>
      </p:sp>
      <p:pic>
        <p:nvPicPr>
          <p:cNvPr id="2" name="Gábor Dénes a tudósok felelősségéről">
            <a:hlinkClick r:id="" action="ppaction://media"/>
            <a:extLst>
              <a:ext uri="{FF2B5EF4-FFF2-40B4-BE49-F238E27FC236}">
                <a16:creationId xmlns:a16="http://schemas.microsoft.com/office/drawing/2014/main" id="{DF6F3858-F8FC-453D-8862-030EA8EBD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371" y="1883206"/>
            <a:ext cx="5439258" cy="407944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8E7A067-0FCE-4D8E-9394-B2EAB71D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938ADDE-5DE3-4E59-B7DE-CDC3D809D1B3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1718302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VI. Teszt          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DF57387E-862B-4BD5-A22A-D5CAE00B6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439294"/>
            <a:ext cx="7735712" cy="4351338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77489CD-EEC0-449B-B202-9B6CC56DC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8" y="5962649"/>
            <a:ext cx="585217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A804D569-AEDE-4F11-BF06-61AA6B086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DA6CE18-157A-4F81-9D10-294673E2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8" y="157735"/>
            <a:ext cx="11765436" cy="61526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u-HU" sz="3600" dirty="0"/>
              <a:t>I. Gábor Dénes - életút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CEAF36-42AA-4A8A-A5F3-AB12DF124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8" y="838985"/>
            <a:ext cx="11567475" cy="5861279"/>
          </a:xfrm>
        </p:spPr>
        <p:txBody>
          <a:bodyPr>
            <a:normAutofit fontScale="92500"/>
          </a:bodyPr>
          <a:lstStyle/>
          <a:p>
            <a:r>
              <a:rPr lang="hu-HU" dirty="0"/>
              <a:t>1900. június 5., Budapest</a:t>
            </a:r>
          </a:p>
          <a:p>
            <a:r>
              <a:rPr lang="hu-HU" dirty="0"/>
              <a:t>Fizikus, természettudós, villamosmérnök, feltaláló, társadalomtudós</a:t>
            </a:r>
          </a:p>
          <a:p>
            <a:r>
              <a:rPr lang="hu-HU" b="1" dirty="0"/>
              <a:t>Honnan indult? </a:t>
            </a:r>
            <a:br>
              <a:rPr lang="hu-HU" dirty="0"/>
            </a:br>
            <a:r>
              <a:rPr lang="it-IT" sz="2400" dirty="0"/>
              <a:t>A budapesti Szemere utcai elemi iskol</a:t>
            </a:r>
            <a:r>
              <a:rPr lang="hu-HU" sz="2400" dirty="0"/>
              <a:t>a </a:t>
            </a:r>
            <a:r>
              <a:rPr lang="hu-HU" sz="2400" dirty="0">
                <a:sym typeface="Wingdings" panose="05000000000000000000" pitchFamily="2" charset="2"/>
              </a:rPr>
              <a:t> V. kerületi magyar királyi Állami Főreál Gimnázium (Markó u.)  Királyi József Műegyetem Gépészmérnöki Kar  Berlin, </a:t>
            </a:r>
            <a:r>
              <a:rPr lang="hu-HU" sz="2400" dirty="0" err="1">
                <a:sym typeface="Wingdings" panose="05000000000000000000" pitchFamily="2" charset="2"/>
              </a:rPr>
              <a:t>Technische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Hochschule</a:t>
            </a:r>
            <a:r>
              <a:rPr lang="hu-HU" sz="2400" dirty="0">
                <a:sym typeface="Wingdings" panose="05000000000000000000" pitchFamily="2" charset="2"/>
              </a:rPr>
              <a:t> (elektromérnöki diploma, majd doktori fokozat )  Siemens és </a:t>
            </a:r>
            <a:r>
              <a:rPr lang="hu-HU" sz="2400" dirty="0" err="1">
                <a:sym typeface="Wingdings" panose="05000000000000000000" pitchFamily="2" charset="2"/>
              </a:rPr>
              <a:t>Halske</a:t>
            </a:r>
            <a:r>
              <a:rPr lang="hu-HU" sz="2400" dirty="0">
                <a:sym typeface="Wingdings" panose="05000000000000000000" pitchFamily="2" charset="2"/>
              </a:rPr>
              <a:t>  Budapest Egyesült Izzó kutató  Anglia, British Thomson-Houston Társaság  L</a:t>
            </a:r>
            <a:r>
              <a:rPr lang="it-IT" sz="2400" dirty="0">
                <a:sym typeface="Wingdings" panose="05000000000000000000" pitchFamily="2" charset="2"/>
              </a:rPr>
              <a:t>ondoni Imperial College</a:t>
            </a:r>
            <a:br>
              <a:rPr lang="hu-HU" dirty="0"/>
            </a:br>
            <a:endParaRPr lang="hu-HU" dirty="0"/>
          </a:p>
          <a:p>
            <a:r>
              <a:rPr lang="hu-HU" b="1" dirty="0"/>
              <a:t>Hova jutott?  </a:t>
            </a:r>
            <a:br>
              <a:rPr lang="hu-HU" dirty="0"/>
            </a:br>
            <a:r>
              <a:rPr lang="hu-HU" sz="2400" dirty="0"/>
              <a:t>Magyar Tudományos Akadémia (tiszteletbeli tag), Royal Society (rendes tag), National </a:t>
            </a:r>
            <a:r>
              <a:rPr lang="hu-HU" sz="2400" dirty="0" err="1"/>
              <a:t>Academy</a:t>
            </a:r>
            <a:r>
              <a:rPr lang="hu-HU" sz="2400" dirty="0"/>
              <a:t> of </a:t>
            </a:r>
            <a:r>
              <a:rPr lang="hu-HU" sz="2400" dirty="0" err="1"/>
              <a:t>Sciences</a:t>
            </a:r>
            <a:r>
              <a:rPr lang="hu-HU" sz="2400" dirty="0"/>
              <a:t> (külső tag), Római Klub </a:t>
            </a:r>
            <a:br>
              <a:rPr lang="hu-HU" sz="2400" dirty="0"/>
            </a:br>
            <a:r>
              <a:rPr lang="hu-HU" sz="2400" dirty="0"/>
              <a:t>Díszdoktora a következő egyetemeknek: Southampton, </a:t>
            </a:r>
            <a:r>
              <a:rPr lang="hu-HU" sz="2400" dirty="0" err="1"/>
              <a:t>Delft</a:t>
            </a:r>
            <a:r>
              <a:rPr lang="hu-HU" sz="2400" dirty="0"/>
              <a:t>, </a:t>
            </a:r>
            <a:r>
              <a:rPr lang="hu-HU" sz="2400" dirty="0" err="1"/>
              <a:t>Surrey</a:t>
            </a:r>
            <a:r>
              <a:rPr lang="hu-HU" sz="2400" dirty="0"/>
              <a:t>, City, London, Columbia </a:t>
            </a:r>
            <a:br>
              <a:rPr lang="hu-HU" sz="2400" dirty="0"/>
            </a:br>
            <a:endParaRPr lang="hu-HU" sz="2400" dirty="0"/>
          </a:p>
          <a:p>
            <a:r>
              <a:rPr lang="hu-HU" b="1" dirty="0"/>
              <a:t>1971: Nobel-díj „a holográfiai módszer feltalálásáért és továbbfejlesztéséért.”</a:t>
            </a:r>
          </a:p>
          <a:p>
            <a:endParaRPr lang="hu-HU" b="1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39958D1-BA33-48B7-BF90-B3D97E52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94" y="3341323"/>
            <a:ext cx="5221224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B44E42-FB3E-4D69-8DA1-ECACC5171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178" y="864090"/>
                <a:ext cx="11661742" cy="5836175"/>
              </a:xfrm>
            </p:spPr>
            <p:txBody>
              <a:bodyPr>
                <a:normAutofit/>
              </a:bodyPr>
              <a:lstStyle/>
              <a:p>
                <a:r>
                  <a:rPr lang="hu-HU" sz="2100" dirty="0"/>
                  <a:t>Elektronoptika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hu-HU" sz="2100" b="1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hu-HU" sz="2100" b="1" i="1" smtClean="0"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groupChr>
                  </m:oMath>
                </a14:m>
                <a:r>
                  <a:rPr lang="hu-HU" sz="2100" b="1" dirty="0">
                    <a:sym typeface="Wingdings" panose="05000000000000000000" pitchFamily="2" charset="2"/>
                  </a:rPr>
                  <a:t> </a:t>
                </a:r>
                <a:r>
                  <a:rPr lang="hu-HU" sz="2100" dirty="0">
                    <a:sym typeface="Wingdings" panose="05000000000000000000" pitchFamily="2" charset="2"/>
                  </a:rPr>
                  <a:t>hologram</a:t>
                </a: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Elektronhullámok, elektronmikroszkópia  atomi szintű felbontás (0,1 nm)?</a:t>
                </a:r>
              </a:p>
              <a:p>
                <a:pPr marL="0" indent="0">
                  <a:buNone/>
                </a:pPr>
                <a:r>
                  <a:rPr lang="hu-HU" sz="2100" dirty="0" err="1"/>
                  <a:t>Abbe</a:t>
                </a:r>
                <a:r>
                  <a:rPr lang="hu-HU" sz="2100" dirty="0"/>
                  <a:t>-képlet: </a:t>
                </a:r>
                <a14:m>
                  <m:oMath xmlns:m="http://schemas.openxmlformats.org/officeDocument/2006/math">
                    <m:r>
                      <a:rPr lang="hu-HU" sz="2100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hu-HU" sz="21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21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hu-HU" sz="21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2100" b="1" i="1">
                        <a:latin typeface="Cambria Math" panose="02040503050406030204" pitchFamily="18" charset="0"/>
                      </a:rPr>
                      <m:t>𝟔𝟏</m:t>
                    </m:r>
                    <m:r>
                      <a:rPr lang="hu-HU" sz="2100" b="1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hu-HU" sz="21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u-HU" sz="21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1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hu-HU" sz="21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b>
                        </m:sSub>
                      </m:num>
                      <m:den>
                        <m:r>
                          <a:rPr lang="hu-HU" sz="21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hu-HU" sz="2100" b="1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hu-HU" sz="21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hu-HU" sz="2100" b="1" i="1"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fName>
                          <m:e>
                            <m:r>
                              <a:rPr lang="hu-HU" sz="2100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func>
                      </m:den>
                    </m:f>
                  </m:oMath>
                </a14:m>
                <a:endParaRPr lang="hu-HU" sz="2100" dirty="0">
                  <a:sym typeface="Wingdings" panose="05000000000000000000" pitchFamily="2" charset="2"/>
                </a:endParaRP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Ötlet: olyan „rossz” elektronkép, ami tartalmazza az </a:t>
                </a:r>
                <a:r>
                  <a:rPr lang="hu-HU" sz="2100" b="1" dirty="0">
                    <a:sym typeface="Wingdings" panose="05000000000000000000" pitchFamily="2" charset="2"/>
                  </a:rPr>
                  <a:t>összes </a:t>
                </a:r>
                <a:br>
                  <a:rPr lang="hu-HU" sz="2100" b="1" dirty="0">
                    <a:sym typeface="Wingdings" panose="05000000000000000000" pitchFamily="2" charset="2"/>
                  </a:rPr>
                </a:br>
                <a:r>
                  <a:rPr lang="hu-HU" sz="2100" b="1" dirty="0">
                    <a:sym typeface="Wingdings" panose="05000000000000000000" pitchFamily="2" charset="2"/>
                  </a:rPr>
                  <a:t>információt</a:t>
                </a:r>
                <a:r>
                  <a:rPr lang="hu-HU" sz="2100" dirty="0">
                    <a:sym typeface="Wingdings" panose="05000000000000000000" pitchFamily="2" charset="2"/>
                  </a:rPr>
                  <a:t> és ami aztán optikai eszközökkel korrigálható</a:t>
                </a: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1801: Thomas Young  fényhullámok interferenciája</a:t>
                </a: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1947: </a:t>
                </a:r>
                <a:r>
                  <a:rPr lang="hu-HU" sz="2100" b="1" dirty="0">
                    <a:sym typeface="Wingdings" panose="05000000000000000000" pitchFamily="2" charset="2"/>
                  </a:rPr>
                  <a:t>Rekonstruált-hullámfront</a:t>
                </a:r>
                <a:r>
                  <a:rPr lang="hu-HU" sz="2100" dirty="0">
                    <a:sym typeface="Wingdings" panose="05000000000000000000" pitchFamily="2" charset="2"/>
                  </a:rPr>
                  <a:t> elektronmikroszkópos terv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:r>
                  <a:rPr lang="hu-HU" sz="2100" dirty="0">
                    <a:sym typeface="Wingdings" panose="05000000000000000000" pitchFamily="2" charset="2"/>
                  </a:rPr>
                  <a:t> Koherens elektronnyalábok (határozott fázis)</a:t>
                </a: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BTH engedély optikai vizsgálatokra (nagynyomású higanylámpa)</a:t>
                </a:r>
              </a:p>
              <a:p>
                <a:pPr marL="0" indent="0">
                  <a:buNone/>
                </a:pPr>
                <a:r>
                  <a:rPr lang="hu-HU" sz="2100" dirty="0">
                    <a:sym typeface="Wingdings" panose="05000000000000000000" pitchFamily="2" charset="2"/>
                  </a:rPr>
                  <a:t> Közel sem tökéletes (torzulás, két kép)  cél: a második kép kioltása</a:t>
                </a:r>
              </a:p>
              <a:p>
                <a:r>
                  <a:rPr lang="hu-HU" sz="2100" dirty="0">
                    <a:sym typeface="Wingdings" panose="05000000000000000000" pitchFamily="2" charset="2"/>
                  </a:rPr>
                  <a:t>1950: holografikus elektronmikroszkópia  optikai, fizikai korlátok</a:t>
                </a:r>
              </a:p>
              <a:p>
                <a:r>
                  <a:rPr lang="hu-HU" sz="2100" dirty="0"/>
                  <a:t>1963: </a:t>
                </a:r>
                <a:r>
                  <a:rPr lang="hu-HU" sz="2100" dirty="0" err="1"/>
                  <a:t>Leith</a:t>
                </a:r>
                <a:r>
                  <a:rPr lang="hu-HU" sz="2100" dirty="0"/>
                  <a:t> és </a:t>
                </a:r>
                <a:r>
                  <a:rPr lang="hu-HU" sz="2100" dirty="0" err="1"/>
                  <a:t>Upatnieks</a:t>
                </a:r>
                <a:r>
                  <a:rPr lang="hu-HU" sz="2100" dirty="0"/>
                  <a:t> egy lépéssel továbbfejlesztette Gábor Dénes </a:t>
                </a:r>
                <a:br>
                  <a:rPr lang="hu-HU" sz="2100" dirty="0"/>
                </a:br>
                <a:r>
                  <a:rPr lang="hu-HU" sz="2100" dirty="0"/>
                  <a:t>holográfia-eljárását (hélium neon lézer,</a:t>
                </a:r>
                <a:r>
                  <a:rPr lang="hu-HU" sz="2100" dirty="0">
                    <a:sym typeface="Wingdings" panose="05000000000000000000" pitchFamily="2" charset="2"/>
                  </a:rPr>
                  <a:t> ferde referenciahullám</a:t>
                </a:r>
                <a:r>
                  <a:rPr lang="hu-HU" sz="2100" dirty="0"/>
                  <a:t>)</a:t>
                </a:r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B44E42-FB3E-4D69-8DA1-ECACC5171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178" y="864090"/>
                <a:ext cx="11661742" cy="5836175"/>
              </a:xfrm>
              <a:blipFill>
                <a:blip r:embed="rId2"/>
                <a:stretch>
                  <a:fillRect l="-62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ím 1">
            <a:extLst>
              <a:ext uri="{FF2B5EF4-FFF2-40B4-BE49-F238E27FC236}">
                <a16:creationId xmlns:a16="http://schemas.microsoft.com/office/drawing/2014/main" id="{6761D02E-3B32-4A9A-834D-F40BE3F3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8" y="157735"/>
            <a:ext cx="10515600" cy="61526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u-HU" sz="3600" dirty="0"/>
              <a:t>I. Gábor Dénes – a holográfia története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8D15B97-2C63-496C-A567-C3C388102E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40" y="2001605"/>
            <a:ext cx="2379482" cy="373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72B435-2995-4671-AEEB-9169602FF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954AB2-5CB4-441A-A585-3941D4CF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8" y="857492"/>
            <a:ext cx="11679644" cy="5927267"/>
          </a:xfrm>
        </p:spPr>
        <p:txBody>
          <a:bodyPr>
            <a:normAutofit/>
          </a:bodyPr>
          <a:lstStyle/>
          <a:p>
            <a:r>
              <a:rPr lang="hu-HU" dirty="0"/>
              <a:t>Hullámok találkozása (</a:t>
            </a:r>
            <a:r>
              <a:rPr lang="hu-HU" b="1" dirty="0"/>
              <a:t>interferencia</a:t>
            </a:r>
            <a:r>
              <a:rPr lang="hu-HU" dirty="0"/>
              <a:t>)</a:t>
            </a:r>
          </a:p>
          <a:p>
            <a:pPr lvl="1">
              <a:buFontTx/>
              <a:buChar char="-"/>
            </a:pPr>
            <a:r>
              <a:rPr lang="hu-HU" sz="2200" dirty="0"/>
              <a:t>Vonalmenti hullámok </a:t>
            </a:r>
            <a:r>
              <a:rPr lang="hu-HU" sz="2200" dirty="0">
                <a:sym typeface="Wingdings" panose="05000000000000000000" pitchFamily="2" charset="2"/>
              </a:rPr>
              <a:t>interferenciája (</a:t>
            </a:r>
            <a:r>
              <a:rPr lang="hu-HU" sz="2200" dirty="0"/>
              <a:t>hullámzó gyöngyfüzér) </a:t>
            </a:r>
            <a:r>
              <a:rPr lang="hu-HU" sz="2200" dirty="0">
                <a:hlinkClick r:id="rId2"/>
              </a:rPr>
              <a:t>https://phet.colorado.edu/hu/simulations/wave-on-a-string</a:t>
            </a:r>
            <a:r>
              <a:rPr lang="hu-HU" sz="2200" dirty="0"/>
              <a:t> </a:t>
            </a:r>
          </a:p>
          <a:p>
            <a:pPr lvl="1">
              <a:buFontTx/>
              <a:buChar char="-"/>
            </a:pPr>
            <a:r>
              <a:rPr lang="hu-HU" sz="2200" dirty="0"/>
              <a:t>Felületi hullámok interferenciája (hullámkád)</a:t>
            </a:r>
            <a:br>
              <a:rPr lang="hu-HU" sz="2200" dirty="0"/>
            </a:br>
            <a:r>
              <a:rPr lang="hu-HU" sz="2200" dirty="0">
                <a:hlinkClick r:id="rId3"/>
              </a:rPr>
              <a:t>https://phet.colorado.edu/sims/html/wave-interference/latest/wave-interference_all.html?locale=hu</a:t>
            </a:r>
            <a:endParaRPr lang="hu-HU" sz="1500" dirty="0"/>
          </a:p>
          <a:p>
            <a:pPr marL="0" indent="0">
              <a:buNone/>
            </a:pPr>
            <a:r>
              <a:rPr lang="hu-HU" dirty="0"/>
              <a:t>Az interferencia akkor következik be, ha két különböző forrású, </a:t>
            </a:r>
            <a:r>
              <a:rPr lang="hu-HU" b="1" dirty="0"/>
              <a:t>koherens</a:t>
            </a:r>
            <a:r>
              <a:rPr lang="hu-HU" dirty="0"/>
              <a:t> hullám találkozik, azaz olyan hullámok, amelyek fáziskülönbsége időben állandó.</a:t>
            </a:r>
          </a:p>
          <a:p>
            <a:r>
              <a:rPr lang="hu-HU" dirty="0"/>
              <a:t>Hullámok elhajlása (</a:t>
            </a:r>
            <a:r>
              <a:rPr lang="hu-HU" b="1" dirty="0"/>
              <a:t>diffrakció</a:t>
            </a:r>
            <a:r>
              <a:rPr lang="hu-HU" dirty="0"/>
              <a:t>)</a:t>
            </a:r>
          </a:p>
          <a:p>
            <a:pPr lvl="1">
              <a:buFontTx/>
              <a:buChar char="-"/>
            </a:pPr>
            <a:r>
              <a:rPr lang="hu-HU" dirty="0"/>
              <a:t>Keskeny résen át a hullám nemcsak egyenesvonalban terjed, </a:t>
            </a:r>
            <a:br>
              <a:rPr lang="hu-HU" dirty="0"/>
            </a:br>
            <a:r>
              <a:rPr lang="hu-HU" dirty="0"/>
              <a:t>hanem behatol az árnyéktérbe is</a:t>
            </a:r>
          </a:p>
          <a:p>
            <a:pPr lvl="1">
              <a:buFontTx/>
              <a:buChar char="-"/>
            </a:pPr>
            <a:r>
              <a:rPr lang="hu-HU" dirty="0"/>
              <a:t>Young-féle kétréses kísérlet </a:t>
            </a:r>
            <a:r>
              <a:rPr lang="hu-HU" dirty="0">
                <a:sym typeface="Wingdings" panose="05000000000000000000" pitchFamily="2" charset="2"/>
              </a:rPr>
              <a:t> fény interferenciája </a:t>
            </a:r>
            <a:br>
              <a:rPr lang="hu-HU" dirty="0">
                <a:sym typeface="Wingdings" panose="05000000000000000000" pitchFamily="2" charset="2"/>
              </a:rPr>
            </a:br>
            <a:r>
              <a:rPr lang="hu-HU" dirty="0">
                <a:sym typeface="Wingdings" panose="05000000000000000000" pitchFamily="2" charset="2"/>
              </a:rPr>
              <a:t>(koherenciahossz)</a:t>
            </a:r>
          </a:p>
          <a:p>
            <a:pPr lvl="1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Kísérlet (fekete kartonlap-interferenciagyűrűk, színes olajfoltok)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271F1D3F-173C-4812-A68F-B4654BD743E7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793717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chemeClr val="bg1"/>
                </a:solidFill>
              </a:rPr>
              <a:t>II. Középiskola – mechanikai rezgések és hullámok témakör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632C0DD-2918-48C5-B1FF-F553A077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0" y="4370427"/>
            <a:ext cx="2585033" cy="177404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FCE7AAC-C223-4EC4-9F15-C200EE5A6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40" y="857492"/>
            <a:ext cx="3106353" cy="1328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F15AF478-1A74-4798-A1CA-DFC72DF36116}"/>
                  </a:ext>
                </a:extLst>
              </p:cNvPr>
              <p:cNvSpPr txBox="1"/>
              <p:nvPr/>
            </p:nvSpPr>
            <p:spPr>
              <a:xfrm>
                <a:off x="9565702" y="2532184"/>
                <a:ext cx="19011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hu-HU" b="1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hu-HU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u-HU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hu-HU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hu-HU" b="1" dirty="0"/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F15AF478-1A74-4798-A1CA-DFC72DF36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702" y="2532184"/>
                <a:ext cx="1901161" cy="276999"/>
              </a:xfrm>
              <a:prstGeom prst="rect">
                <a:avLst/>
              </a:prstGeom>
              <a:blipFill>
                <a:blip r:embed="rId6"/>
                <a:stretch>
                  <a:fillRect l="-2564" t="-2174" r="-4167" b="-3260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Kép 8">
            <a:extLst>
              <a:ext uri="{FF2B5EF4-FFF2-40B4-BE49-F238E27FC236}">
                <a16:creationId xmlns:a16="http://schemas.microsoft.com/office/drawing/2014/main" id="{BDCE8EDF-2238-49E6-AA5E-6494D6AAB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20E032-BC3C-42B5-8654-D18DBD09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30" y="906010"/>
            <a:ext cx="11552340" cy="5746459"/>
          </a:xfrm>
        </p:spPr>
        <p:txBody>
          <a:bodyPr>
            <a:normAutofit/>
          </a:bodyPr>
          <a:lstStyle/>
          <a:p>
            <a:r>
              <a:rPr lang="hu-HU" dirty="0"/>
              <a:t>Lézer (</a:t>
            </a:r>
            <a:r>
              <a:rPr lang="en-US" dirty="0"/>
              <a:t>Light Amplification by Stimulated Emission</a:t>
            </a:r>
            <a:r>
              <a:rPr lang="hu-HU" dirty="0"/>
              <a:t> </a:t>
            </a:r>
            <a:r>
              <a:rPr lang="en-US" dirty="0"/>
              <a:t>of Radiation</a:t>
            </a:r>
            <a:r>
              <a:rPr lang="hu-HU" dirty="0"/>
              <a:t>)</a:t>
            </a:r>
          </a:p>
          <a:p>
            <a:pPr lvl="1">
              <a:buFontTx/>
              <a:buChar char="-"/>
            </a:pPr>
            <a:r>
              <a:rPr lang="hu-HU" dirty="0"/>
              <a:t>Sok interferenciavonal megjelenéséhez monokromatikus (egyszínű) fény szükséges </a:t>
            </a:r>
            <a:endParaRPr lang="hu-HU" dirty="0"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Indukált emisszió </a:t>
            </a:r>
          </a:p>
          <a:p>
            <a:pPr lvl="1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Vékony, nagyon kis széttartású, nagy teljesítményű fénynyaláb</a:t>
            </a: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000" dirty="0">
                <a:sym typeface="Wingdings" panose="05000000000000000000" pitchFamily="2" charset="2"/>
                <a:hlinkClick r:id="rId2"/>
              </a:rPr>
              <a:t>https://phet.colorado.edu/sims/cheerpj/lasers/latest/lasers.html?simulation=lasers&amp;locale=hu</a:t>
            </a:r>
            <a:endParaRPr lang="hu-HU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000" dirty="0">
                <a:sym typeface="Wingdings" panose="05000000000000000000" pitchFamily="2" charset="2"/>
                <a:hlinkClick r:id="rId3"/>
              </a:rPr>
              <a:t>https://www.vascak.cz/data/android/physicsatschool/template.php?s=atom_laser&amp;l=hu</a:t>
            </a:r>
            <a:endParaRPr lang="hu-HU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761D2CA-10DD-47B9-8CA9-1AAE14DB9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72" y="2662469"/>
            <a:ext cx="8359455" cy="2675026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671DBF70-FC42-421A-A862-44C283C2C583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1784290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chemeClr val="bg1"/>
                </a:solidFill>
              </a:rPr>
              <a:t>II. Középiskola – mechanikai rezgések és hullámok témakör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82751AF-2893-4A7C-A9AB-6DF56D8F5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014CDAB-AA05-4526-80CD-4C50B6AEBB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066" y="975729"/>
                <a:ext cx="11727729" cy="57245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/>
                  <a:t>„Hologramnak nevezem, mert </a:t>
                </a:r>
                <a:r>
                  <a:rPr lang="de-DE" b="1" dirty="0"/>
                  <a:t>holos</a:t>
                </a:r>
                <a:r>
                  <a:rPr lang="de-DE" dirty="0"/>
                  <a:t>-t, vagyis mindent tartalmaz”.</a:t>
                </a:r>
                <a:endParaRPr lang="hu-HU" dirty="0"/>
              </a:p>
              <a:p>
                <a:r>
                  <a:rPr lang="hu-HU" dirty="0"/>
                  <a:t>Intenzitáseloszlás és </a:t>
                </a:r>
                <a:r>
                  <a:rPr lang="hu-HU" b="1" dirty="0"/>
                  <a:t>fáziseloszlás</a:t>
                </a:r>
                <a:r>
                  <a:rPr lang="hu-HU" dirty="0"/>
                  <a:t> rögzítése </a:t>
                </a:r>
              </a:p>
              <a:p>
                <a:r>
                  <a:rPr lang="hu-HU" dirty="0"/>
                  <a:t>Fényhullám skalármennyiség </a:t>
                </a:r>
                <a:br>
                  <a:rPr lang="hu-HU" dirty="0"/>
                </a:br>
                <a:r>
                  <a:rPr lang="hu-HU" dirty="0">
                    <a:sym typeface="Wingdings" panose="05000000000000000000" pitchFamily="2" charset="2"/>
                  </a:rPr>
                  <a:t></a:t>
                </a:r>
                <a:r>
                  <a:rPr lang="hu-HU" dirty="0"/>
                  <a:t> komplex hullámfüggvény </a:t>
                </a:r>
                <a:br>
                  <a:rPr lang="hu-HU" dirty="0"/>
                </a:br>
                <a14:m>
                  <m:oMath xmlns:m="http://schemas.openxmlformats.org/officeDocument/2006/math">
                    <m:r>
                      <a:rPr lang="hu-HU" sz="24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hu-HU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24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func>
                      <m:funcPr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sz="24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hu-HU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𝜋𝜈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hu-HU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u-HU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u-H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hu-H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func>
                        <m:func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endChr m:val="]"/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  <m:r>
                            <a:rPr lang="hu-HU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[</m:t>
                          </m:r>
                          <m:func>
                            <m:func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unc>
                                <m:func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hu-HU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func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hu-HU" dirty="0"/>
              </a:p>
              <a:p>
                <a:pPr marL="0" indent="0" algn="just">
                  <a:buNone/>
                </a:pPr>
                <a:r>
                  <a:rPr lang="hu-HU" dirty="0"/>
                  <a:t>A gyakorlatban a holográfia az eredeti tárgyról kiinduló fényhullámok teljes rekonstruálása</a:t>
                </a:r>
              </a:p>
              <a:p>
                <a:r>
                  <a:rPr lang="hu-HU" dirty="0"/>
                  <a:t>Különbség: </a:t>
                </a:r>
                <a:r>
                  <a:rPr lang="hu-HU" b="1" dirty="0">
                    <a:solidFill>
                      <a:srgbClr val="FF0000"/>
                    </a:solidFill>
                  </a:rPr>
                  <a:t>fotográfia </a:t>
                </a:r>
                <a:r>
                  <a:rPr lang="hu-HU" dirty="0"/>
                  <a:t>- egylépcsős</a:t>
                </a:r>
                <a:r>
                  <a:rPr lang="hu-HU" b="1" dirty="0"/>
                  <a:t>, </a:t>
                </a:r>
                <a:r>
                  <a:rPr lang="hu-HU" b="1" dirty="0">
                    <a:solidFill>
                      <a:srgbClr val="00B0F0"/>
                    </a:solidFill>
                  </a:rPr>
                  <a:t>holográfia </a:t>
                </a:r>
                <a:r>
                  <a:rPr lang="hu-HU" dirty="0"/>
                  <a:t>- kétlépcsős</a:t>
                </a:r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  <a:p>
                <a:pPr marL="0" indent="0" algn="just">
                  <a:buNone/>
                </a:pPr>
                <a:endParaRPr lang="hu-HU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014CDAB-AA05-4526-80CD-4C50B6AEBB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066" y="975729"/>
                <a:ext cx="11727729" cy="5724536"/>
              </a:xfrm>
              <a:blipFill>
                <a:blip r:embed="rId2"/>
                <a:stretch>
                  <a:fillRect l="-1040" t="-1704" r="-109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ím 1">
            <a:extLst>
              <a:ext uri="{FF2B5EF4-FFF2-40B4-BE49-F238E27FC236}">
                <a16:creationId xmlns:a16="http://schemas.microsoft.com/office/drawing/2014/main" id="{B33C86BD-7815-4C37-A3D3-8FBFD32C60E2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0515600" cy="61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600" b="1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F095177C-1F7D-4F56-947C-CD2FBDFE8853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1797644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III. Holográfia –  alapelv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C6D1F14-6573-4383-BA34-3565C6EE8880}"/>
              </a:ext>
            </a:extLst>
          </p:cNvPr>
          <p:cNvSpPr txBox="1"/>
          <p:nvPr/>
        </p:nvSpPr>
        <p:spPr>
          <a:xfrm>
            <a:off x="6353417" y="3414053"/>
            <a:ext cx="65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00B0F0"/>
                </a:solidFill>
              </a:rPr>
              <a:t>fázis</a:t>
            </a:r>
          </a:p>
        </p:txBody>
      </p:sp>
      <p:sp>
        <p:nvSpPr>
          <p:cNvPr id="9" name="Bal oldali kapcsos zárójel 8">
            <a:extLst>
              <a:ext uri="{FF2B5EF4-FFF2-40B4-BE49-F238E27FC236}">
                <a16:creationId xmlns:a16="http://schemas.microsoft.com/office/drawing/2014/main" id="{18FB8DDD-E1E9-4E55-ACF7-FB113064B2FF}"/>
              </a:ext>
            </a:extLst>
          </p:cNvPr>
          <p:cNvSpPr/>
          <p:nvPr/>
        </p:nvSpPr>
        <p:spPr>
          <a:xfrm rot="5400000">
            <a:off x="6663628" y="3058033"/>
            <a:ext cx="104862" cy="1904085"/>
          </a:xfrm>
          <a:prstGeom prst="leftBrac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B8ACAD8-A4AA-4E39-877B-01818A7FC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25" y="1264351"/>
            <a:ext cx="3988470" cy="224351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5D094AE-84D3-4B2F-A188-A31783A57421}"/>
              </a:ext>
            </a:extLst>
          </p:cNvPr>
          <p:cNvSpPr txBox="1"/>
          <p:nvPr/>
        </p:nvSpPr>
        <p:spPr>
          <a:xfrm>
            <a:off x="4170652" y="3429000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amplitúdó</a:t>
            </a:r>
          </a:p>
        </p:txBody>
      </p:sp>
      <p:sp>
        <p:nvSpPr>
          <p:cNvPr id="8" name="Bal oldali kapcsos zárójel 7">
            <a:extLst>
              <a:ext uri="{FF2B5EF4-FFF2-40B4-BE49-F238E27FC236}">
                <a16:creationId xmlns:a16="http://schemas.microsoft.com/office/drawing/2014/main" id="{6DABA94C-3F60-4F8D-9B6C-72E035332C37}"/>
              </a:ext>
            </a:extLst>
          </p:cNvPr>
          <p:cNvSpPr/>
          <p:nvPr/>
        </p:nvSpPr>
        <p:spPr>
          <a:xfrm rot="5400000">
            <a:off x="4720532" y="3670450"/>
            <a:ext cx="104862" cy="69628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F72D187-ECF1-4F9E-8A29-E39FAC973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 animBg="1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2BE80FF-EC02-469C-9A10-DF38C7277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885" y="1024668"/>
                <a:ext cx="11636230" cy="5573465"/>
              </a:xfrm>
            </p:spPr>
            <p:txBody>
              <a:bodyPr>
                <a:normAutofit/>
              </a:bodyPr>
              <a:lstStyle/>
              <a:p>
                <a:pPr marL="457200" indent="-457200" algn="just">
                  <a:buClr>
                    <a:srgbClr val="FF0000"/>
                  </a:buClr>
                  <a:buAutoNum type="arabicPeriod"/>
                </a:pPr>
                <a:r>
                  <a:rPr lang="hu-HU" sz="2400" dirty="0"/>
                  <a:t>A tárgyról reflektálódott fényhullám és egy segédhullám (referencia) interferenciáját rögzítik egy fényérzékeny lemezen. A segédhullám felvételével a tárgyról visszavert fény </a:t>
                </a:r>
                <a:r>
                  <a:rPr lang="hu-HU" sz="2400" b="1" dirty="0"/>
                  <a:t>fáziseloszlása</a:t>
                </a:r>
                <a:r>
                  <a:rPr lang="hu-HU" sz="2400" dirty="0"/>
                  <a:t> is rögzíthető. </a:t>
                </a:r>
              </a:p>
              <a:p>
                <a:pPr marL="457200" indent="-457200" algn="just">
                  <a:buClr>
                    <a:schemeClr val="accent1"/>
                  </a:buClr>
                  <a:buAutoNum type="arabicPeriod"/>
                </a:pPr>
                <a:r>
                  <a:rPr lang="hu-HU" sz="2400" dirty="0"/>
                  <a:t>A kidolgozott hologramlemez megfelelően megvilágítva a diffrakció révén rekonstruálja a tárgyról szórt fény intenzitás- és fáziseloszlását egyaránt. </a:t>
                </a:r>
                <a:r>
                  <a:rPr lang="hu-HU" sz="2400" dirty="0">
                    <a:sym typeface="Wingdings" panose="05000000000000000000" pitchFamily="2" charset="2"/>
                  </a:rPr>
                  <a:t>A</a:t>
                </a:r>
                <a:r>
                  <a:rPr lang="hu-HU" sz="2400" dirty="0"/>
                  <a:t> tárgy a felvételen mélységében, méretében, alakjában és textúrájában is helyesen jelenik meg. </a:t>
                </a:r>
              </a:p>
              <a:p>
                <a:pPr algn="just">
                  <a:buFont typeface="Wingdings" panose="05000000000000000000" pitchFamily="2" charset="2"/>
                  <a:buChar char="à"/>
                </a:pPr>
                <a:r>
                  <a:rPr lang="hu-HU" sz="2400" dirty="0">
                    <a:sym typeface="Wingdings" panose="05000000000000000000" pitchFamily="2" charset="2"/>
                  </a:rPr>
                  <a:t>A látvány teljesen háromdimenziós lesz.</a:t>
                </a:r>
              </a:p>
              <a:p>
                <a:pPr marL="0" indent="0" algn="just">
                  <a:buNone/>
                </a:pPr>
                <a:endParaRPr lang="hu-HU" sz="2400" dirty="0">
                  <a:sym typeface="Wingdings" panose="05000000000000000000" pitchFamily="2" charset="2"/>
                </a:endParaRPr>
              </a:p>
              <a:p>
                <a:pPr marL="0" indent="0" algn="just">
                  <a:buNone/>
                </a:pPr>
                <a:r>
                  <a:rPr lang="hu-HU" sz="2400" b="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̃"/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br>
                  <a:rPr lang="hu-HU" sz="2400" b="0" i="1" dirty="0">
                    <a:latin typeface="Cambria Math" panose="02040503050406030204" pitchFamily="18" charset="0"/>
                  </a:rPr>
                </a:br>
                <a:r>
                  <a:rPr lang="hu-HU" sz="2400" b="0" i="1" dirty="0">
                    <a:latin typeface="Cambria Math" panose="02040503050406030204" pitchFamily="18" charset="0"/>
                  </a:rPr>
                  <a:t>	</a:t>
                </a:r>
              </a:p>
              <a:p>
                <a:pPr marL="0" indent="0" algn="just">
                  <a:buNone/>
                </a:pPr>
                <a:r>
                  <a:rPr lang="hu-HU" sz="2400" b="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hu-HU" sz="2400" dirty="0"/>
              </a:p>
              <a:p>
                <a:pPr marL="0" indent="0" algn="just">
                  <a:buNone/>
                </a:pPr>
                <a:endParaRPr lang="hu-HU" sz="2400" dirty="0"/>
              </a:p>
              <a:p>
                <a:pPr marL="0" indent="0" algn="just">
                  <a:buNone/>
                </a:pPr>
                <a:r>
                  <a:rPr lang="hu-HU" sz="2000" dirty="0">
                    <a:hlinkClick r:id="rId2"/>
                  </a:rPr>
                  <a:t>https://www.youtube.com/watch?v=EmKQsSDlaa4&amp;t=2158s</a:t>
                </a:r>
                <a:endParaRPr lang="hu-HU" sz="2000" dirty="0"/>
              </a:p>
              <a:p>
                <a:pPr algn="just"/>
                <a:endParaRPr lang="hu-HU" sz="2400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F2BE80FF-EC02-469C-9A10-DF38C7277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885" y="1024668"/>
                <a:ext cx="11636230" cy="5573465"/>
              </a:xfrm>
              <a:blipFill>
                <a:blip r:embed="rId3"/>
                <a:stretch>
                  <a:fillRect l="-839" t="-1641" r="-83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ím 1">
            <a:extLst>
              <a:ext uri="{FF2B5EF4-FFF2-40B4-BE49-F238E27FC236}">
                <a16:creationId xmlns:a16="http://schemas.microsoft.com/office/drawing/2014/main" id="{F2989134-A2EC-495F-AAB8-9D3A0D16CB4B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793718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III. Holográfia –  alapelv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3E8A378-E328-4E72-AC20-D02EB2A01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32" y="3429000"/>
            <a:ext cx="3774662" cy="252147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0345DA0-806D-4439-8C48-06E4088B8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8" y="4073715"/>
            <a:ext cx="581025" cy="5238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2677AEE-279C-4DE9-BEA9-D5E4154E4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58" y="4849260"/>
            <a:ext cx="504825" cy="5048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F9C9D60-15C1-4D80-8C47-39E0816B6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rtalom helye 2">
            <a:extLst>
              <a:ext uri="{FF2B5EF4-FFF2-40B4-BE49-F238E27FC236}">
                <a16:creationId xmlns:a16="http://schemas.microsoft.com/office/drawing/2014/main" id="{F06FBBCE-5DB4-42E4-9D45-95CD2527A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8" y="827604"/>
            <a:ext cx="11727729" cy="6030396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Transzmissziós (</a:t>
            </a:r>
            <a:r>
              <a:rPr lang="hu-HU" dirty="0" err="1"/>
              <a:t>off-axis</a:t>
            </a:r>
            <a:r>
              <a:rPr lang="hu-HU" dirty="0"/>
              <a:t>, &lt;90°) hologram</a:t>
            </a:r>
          </a:p>
          <a:p>
            <a:pPr marL="514350" indent="-514350">
              <a:buClr>
                <a:srgbClr val="FF0000"/>
              </a:buClr>
              <a:buAutoNum type="arabicPeriod"/>
            </a:pPr>
            <a:r>
              <a:rPr lang="hu-HU" b="1" dirty="0"/>
              <a:t>Interferenciakép felvétele </a:t>
            </a:r>
          </a:p>
          <a:p>
            <a:pPr marL="457200" lvl="1" indent="0">
              <a:buNone/>
            </a:pPr>
            <a:r>
              <a:rPr lang="hu-HU" dirty="0"/>
              <a:t>(Ezen a felvételen nem a tárgy látható.) </a:t>
            </a:r>
          </a:p>
          <a:p>
            <a:pPr marL="514350" indent="-514350">
              <a:buClr>
                <a:schemeClr val="accent1"/>
              </a:buClr>
              <a:buAutoNum type="arabicPeriod"/>
            </a:pPr>
            <a:r>
              <a:rPr lang="hu-HU" b="1" dirty="0"/>
              <a:t>Rekonstrukció </a:t>
            </a:r>
            <a:r>
              <a:rPr lang="hu-HU" b="1" dirty="0">
                <a:sym typeface="Wingdings" panose="05000000000000000000" pitchFamily="2" charset="2"/>
              </a:rPr>
              <a:t> tárgy képe megjelenik</a:t>
            </a:r>
            <a:endParaRPr lang="hu-HU" b="1" dirty="0"/>
          </a:p>
          <a:p>
            <a:pPr marL="457200" lvl="1" indent="0">
              <a:buNone/>
            </a:pPr>
            <a:r>
              <a:rPr lang="hu-HU" dirty="0"/>
              <a:t>(A tárgyat elhagyva csak a referenciahullám jut a lemezre, és ott </a:t>
            </a:r>
            <a:r>
              <a:rPr lang="hu-HU" dirty="0" err="1"/>
              <a:t>diffraktálódik</a:t>
            </a:r>
            <a:r>
              <a:rPr lang="hu-HU" dirty="0"/>
              <a:t>.)</a:t>
            </a:r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Hologram bármely kis része tartalmazza a teljes információt!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0B8259A-CD78-4DA4-92C5-6C6B8D645E88}"/>
              </a:ext>
            </a:extLst>
          </p:cNvPr>
          <p:cNvSpPr txBox="1">
            <a:spLocks/>
          </p:cNvSpPr>
          <p:nvPr/>
        </p:nvSpPr>
        <p:spPr>
          <a:xfrm>
            <a:off x="197178" y="157735"/>
            <a:ext cx="11797644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III. Holográfia – készítésének folyamata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AF4C596-BC1E-49F7-B195-CEE9C394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4" y="3046916"/>
            <a:ext cx="3702690" cy="277701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13C5E30-1610-467E-8705-D23321CF0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44" y="2680902"/>
            <a:ext cx="4980522" cy="373539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EF67E0C-02B9-45B2-907C-82EE6A368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25" y="3372242"/>
            <a:ext cx="3530997" cy="264824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3B10F47-D471-400C-913C-EF6527FC5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4" y="3110304"/>
            <a:ext cx="581025" cy="52387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5D84A56-03CC-4711-BC16-D4B29B2E0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63" y="3129354"/>
            <a:ext cx="504825" cy="50482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E1779C8-2446-480A-A826-754DFFDC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000" y="3176587"/>
            <a:ext cx="504825" cy="5048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3866794-69FD-4BBD-915A-D7BEB8A33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024" y="958910"/>
            <a:ext cx="1600754" cy="159068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8214D65-4818-4A76-8B28-012CE03E3C42}"/>
              </a:ext>
            </a:extLst>
          </p:cNvPr>
          <p:cNvSpPr txBox="1"/>
          <p:nvPr/>
        </p:nvSpPr>
        <p:spPr>
          <a:xfrm>
            <a:off x="9112024" y="218026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hu-HU" dirty="0"/>
              <a:t>m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62B1F34-89CD-416A-B118-BCC9B67A8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A91596F0-37E0-4B63-8699-ED0AB0A0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93" y="852502"/>
            <a:ext cx="11636230" cy="5732856"/>
          </a:xfrm>
        </p:spPr>
        <p:txBody>
          <a:bodyPr>
            <a:normAutofit lnSpcReduction="10000"/>
          </a:bodyPr>
          <a:lstStyle/>
          <a:p>
            <a:r>
              <a:rPr lang="hu-HU" dirty="0"/>
              <a:t>Reflexiós hologram (&gt;90°) – fehér fényű látványhologramok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Hullámhossz- és irányszelektivitás!</a:t>
            </a:r>
            <a:br>
              <a:rPr lang="hu-HU" dirty="0"/>
            </a:br>
            <a:r>
              <a:rPr lang="hu-HU" dirty="0">
                <a:sym typeface="Wingdings" panose="05000000000000000000" pitchFamily="2" charset="2"/>
              </a:rPr>
              <a:t> több kép</a:t>
            </a:r>
            <a:endParaRPr lang="hu-HU" dirty="0"/>
          </a:p>
          <a:p>
            <a:pPr marL="0" indent="0">
              <a:buNone/>
            </a:pPr>
            <a:r>
              <a:rPr lang="hu-HU" dirty="0">
                <a:hlinkClick r:id="rId2" action="ppaction://hlinkfile"/>
              </a:rPr>
              <a:t>hologram </a:t>
            </a:r>
            <a:r>
              <a:rPr lang="hu-HU" dirty="0" err="1">
                <a:hlinkClick r:id="rId2" action="ppaction://hlinkfile"/>
              </a:rPr>
              <a:t>vidi</a:t>
            </a:r>
            <a:r>
              <a:rPr lang="hu-HU" dirty="0">
                <a:hlinkClick r:id="rId2" action="ppaction://hlinkfile"/>
              </a:rPr>
              <a:t>\holo1.mp4</a:t>
            </a:r>
            <a:endParaRPr lang="hu-HU" dirty="0"/>
          </a:p>
          <a:p>
            <a:pPr marL="0" indent="0">
              <a:buNone/>
            </a:pPr>
            <a:r>
              <a:rPr lang="hu-HU" dirty="0">
                <a:hlinkClick r:id="rId3" action="ppaction://hlinkfile"/>
              </a:rPr>
              <a:t>hologram </a:t>
            </a:r>
            <a:r>
              <a:rPr lang="hu-HU" dirty="0" err="1">
                <a:hlinkClick r:id="rId3" action="ppaction://hlinkfile"/>
              </a:rPr>
              <a:t>vidi</a:t>
            </a:r>
            <a:r>
              <a:rPr lang="hu-HU" dirty="0">
                <a:hlinkClick r:id="rId3" action="ppaction://hlinkfile"/>
              </a:rPr>
              <a:t>\holo2.mp4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22D82FE-B6E6-4E36-8597-26A5D7990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9731"/>
            <a:ext cx="5738070" cy="4303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CC6AF387-2B07-4D9A-87C6-471D8588AC49}"/>
              </a:ext>
            </a:extLst>
          </p:cNvPr>
          <p:cNvSpPr txBox="1">
            <a:spLocks/>
          </p:cNvSpPr>
          <p:nvPr/>
        </p:nvSpPr>
        <p:spPr>
          <a:xfrm>
            <a:off x="197177" y="157735"/>
            <a:ext cx="11748745" cy="615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chemeClr val="bg1"/>
                </a:solidFill>
              </a:rPr>
              <a:t>III. Holográfia – készítésének folyamata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A787649-DB91-4883-A1AC-4A392B06F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6" y="1728261"/>
            <a:ext cx="3733849" cy="280038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19DBCA3-78E9-407E-BC93-2C6C844A4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24" y="3718930"/>
            <a:ext cx="5347982" cy="401098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C70AC82-1F67-4CD8-A291-A4F94F127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03" y="1426572"/>
            <a:ext cx="581025" cy="5238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710155F-5A61-467E-B99C-E790E3730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4978" y="1436096"/>
            <a:ext cx="504825" cy="50482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EED3613-BCFE-4218-835F-8B9B9A368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4977" y="4010727"/>
            <a:ext cx="504825" cy="50482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A3AECF3-458C-4473-B171-4E1E8729E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16" y="6242736"/>
            <a:ext cx="3937683" cy="6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1107</Words>
  <Application>Microsoft Office PowerPoint</Application>
  <PresentationFormat>Szélesvásznú</PresentationFormat>
  <Paragraphs>166</Paragraphs>
  <Slides>15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Office-téma</vt:lpstr>
      <vt:lpstr>HOLOGRÁFIA</vt:lpstr>
      <vt:lpstr>I. Gábor Dénes - életút</vt:lpstr>
      <vt:lpstr>I. Gábor Dénes – a holográfia története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HOLOGRÁFIA</dc:title>
  <dc:creator>Iszály Zsófi</dc:creator>
  <cp:lastModifiedBy>Vágó Mercédesz</cp:lastModifiedBy>
  <cp:revision>268</cp:revision>
  <dcterms:created xsi:type="dcterms:W3CDTF">2024-11-09T11:19:42Z</dcterms:created>
  <dcterms:modified xsi:type="dcterms:W3CDTF">2024-11-25T15:16:57Z</dcterms:modified>
</cp:coreProperties>
</file>